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6" r:id="rId2"/>
    <p:sldId id="263" r:id="rId3"/>
    <p:sldId id="264" r:id="rId4"/>
    <p:sldId id="265" r:id="rId5"/>
    <p:sldId id="272" r:id="rId6"/>
    <p:sldId id="267" r:id="rId7"/>
    <p:sldId id="273" r:id="rId8"/>
    <p:sldId id="274" r:id="rId9"/>
    <p:sldId id="275" r:id="rId10"/>
    <p:sldId id="277" r:id="rId11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77A2"/>
    <a:srgbClr val="67CC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2" autoAdjust="0"/>
    <p:restoredTop sz="94660"/>
  </p:normalViewPr>
  <p:slideViewPr>
    <p:cSldViewPr>
      <p:cViewPr varScale="1">
        <p:scale>
          <a:sx n="59" d="100"/>
          <a:sy n="59" d="100"/>
        </p:scale>
        <p:origin x="151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91755935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indent="-324900" algn="ctr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539D411-9862-5988-029A-0317BA4888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08B4D58-7559-8331-BF79-43FC7E31BC96}"/>
              </a:ext>
            </a:extLst>
          </p:cNvPr>
          <p:cNvSpPr/>
          <p:nvPr/>
        </p:nvSpPr>
        <p:spPr>
          <a:xfrm>
            <a:off x="0" y="1711659"/>
            <a:ext cx="4355976" cy="2581438"/>
          </a:xfrm>
          <a:prstGeom prst="rect">
            <a:avLst/>
          </a:prstGeom>
          <a:solidFill>
            <a:srgbClr val="0A77A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/>
              <a:t>FUNDAMENTALS OF </a:t>
            </a:r>
          </a:p>
          <a:p>
            <a:pPr algn="ctr"/>
            <a:r>
              <a:rPr lang="en-GB" sz="3200" b="1" dirty="0"/>
              <a:t>MILLENNIUM </a:t>
            </a:r>
          </a:p>
          <a:p>
            <a:pPr algn="ctr"/>
            <a:r>
              <a:rPr lang="en-GB" sz="3200" b="1" dirty="0"/>
              <a:t>ENTREPRENEURSHIP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004630-7F42-30D1-8876-0217B903754D}"/>
              </a:ext>
            </a:extLst>
          </p:cNvPr>
          <p:cNvSpPr/>
          <p:nvPr/>
        </p:nvSpPr>
        <p:spPr>
          <a:xfrm>
            <a:off x="8853466" y="1711659"/>
            <a:ext cx="290534" cy="2581438"/>
          </a:xfrm>
          <a:prstGeom prst="rect">
            <a:avLst/>
          </a:prstGeom>
          <a:solidFill>
            <a:srgbClr val="0A77A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2600397041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08B4D58-7559-8331-BF79-43FC7E31BC96}"/>
              </a:ext>
            </a:extLst>
          </p:cNvPr>
          <p:cNvSpPr/>
          <p:nvPr/>
        </p:nvSpPr>
        <p:spPr>
          <a:xfrm>
            <a:off x="1727684" y="1196752"/>
            <a:ext cx="5688632" cy="3456384"/>
          </a:xfrm>
          <a:prstGeom prst="rect">
            <a:avLst/>
          </a:prstGeom>
          <a:solidFill>
            <a:srgbClr val="0A77A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b="1" dirty="0"/>
              <a:t>Thank you for your attention</a:t>
            </a:r>
            <a:r>
              <a:rPr lang="en-GB" sz="3200" b="1" dirty="0"/>
              <a:t> 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AF2381A-F992-0A8C-082D-2A61B7679FC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176" y="3389288"/>
            <a:ext cx="1149644" cy="11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095402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D9D461-FEF3-EDF0-8F6E-D71A5E809920}"/>
              </a:ext>
            </a:extLst>
          </p:cNvPr>
          <p:cNvSpPr/>
          <p:nvPr/>
        </p:nvSpPr>
        <p:spPr>
          <a:xfrm>
            <a:off x="4159" y="-8867"/>
            <a:ext cx="2915816" cy="6866867"/>
          </a:xfrm>
          <a:prstGeom prst="rect">
            <a:avLst/>
          </a:prstGeom>
          <a:solidFill>
            <a:srgbClr val="0A77A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400" b="1" dirty="0"/>
              <a:t>01</a:t>
            </a:r>
          </a:p>
          <a:p>
            <a:pPr algn="ctr"/>
            <a:endParaRPr lang="en-GB" sz="4400" b="1" dirty="0"/>
          </a:p>
          <a:p>
            <a:pPr algn="ctr"/>
            <a:r>
              <a:rPr lang="en-GB" sz="4400" b="1" dirty="0"/>
              <a:t>02</a:t>
            </a:r>
          </a:p>
          <a:p>
            <a:pPr algn="ctr"/>
            <a:endParaRPr lang="en-GB" sz="4400" b="1" dirty="0"/>
          </a:p>
          <a:p>
            <a:pPr algn="ctr"/>
            <a:r>
              <a:rPr lang="en-GB" sz="4400" b="1" dirty="0"/>
              <a:t>03</a:t>
            </a:r>
          </a:p>
          <a:p>
            <a:pPr algn="ctr"/>
            <a:endParaRPr lang="en-GB" sz="4400" b="1" dirty="0"/>
          </a:p>
          <a:p>
            <a:pPr algn="ctr"/>
            <a:r>
              <a:rPr lang="en-GB" sz="4400" b="1" dirty="0"/>
              <a:t>04</a:t>
            </a:r>
          </a:p>
          <a:p>
            <a:pPr algn="ctr"/>
            <a:endParaRPr lang="en-GB" sz="4400" b="1" dirty="0"/>
          </a:p>
          <a:p>
            <a:pPr algn="ctr"/>
            <a:r>
              <a:rPr lang="en-GB" sz="4400" b="1" dirty="0"/>
              <a:t>05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9129B6-9E47-2381-70E9-7730C51942D2}"/>
              </a:ext>
            </a:extLst>
          </p:cNvPr>
          <p:cNvSpPr/>
          <p:nvPr/>
        </p:nvSpPr>
        <p:spPr>
          <a:xfrm>
            <a:off x="3131840" y="1361901"/>
            <a:ext cx="3081066" cy="9361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Team</a:t>
            </a:r>
            <a:r>
              <a:rPr lang="en-GB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GB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Collaboration</a:t>
            </a:r>
            <a:r>
              <a:rPr lang="en-GB" sz="2800" b="1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43BB051-7963-497C-E7E9-C4343495EA43}"/>
              </a:ext>
            </a:extLst>
          </p:cNvPr>
          <p:cNvSpPr/>
          <p:nvPr/>
        </p:nvSpPr>
        <p:spPr>
          <a:xfrm>
            <a:off x="2729061" y="16150"/>
            <a:ext cx="3102093" cy="11049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Introduction</a:t>
            </a:r>
            <a:r>
              <a:rPr lang="en-GB" sz="2800" b="1" dirty="0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1BABA7-D679-CAD3-C2CF-98FB69B8902D}"/>
              </a:ext>
            </a:extLst>
          </p:cNvPr>
          <p:cNvSpPr/>
          <p:nvPr/>
        </p:nvSpPr>
        <p:spPr>
          <a:xfrm>
            <a:off x="3100671" y="4206561"/>
            <a:ext cx="3585120" cy="8221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Social Media Platforms</a:t>
            </a:r>
            <a:r>
              <a:rPr lang="en-GB" sz="2400" b="1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F30407-3C39-C380-D893-0FACB379C795}"/>
              </a:ext>
            </a:extLst>
          </p:cNvPr>
          <p:cNvSpPr/>
          <p:nvPr/>
        </p:nvSpPr>
        <p:spPr>
          <a:xfrm>
            <a:off x="3302289" y="2823298"/>
            <a:ext cx="3081066" cy="9361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Digital</a:t>
            </a:r>
            <a:r>
              <a:rPr lang="en-GB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GB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Transformation</a:t>
            </a:r>
            <a:r>
              <a:rPr lang="en-GB" sz="2800" b="1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8F03E4E-96EC-5EDA-75F0-8ADDDDE2919A}"/>
              </a:ext>
            </a:extLst>
          </p:cNvPr>
          <p:cNvSpPr/>
          <p:nvPr/>
        </p:nvSpPr>
        <p:spPr>
          <a:xfrm>
            <a:off x="3061760" y="5390319"/>
            <a:ext cx="4286063" cy="9361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Foundations of Freelancing</a:t>
            </a:r>
            <a:r>
              <a:rPr lang="en-GB" sz="2400" b="1" dirty="0"/>
              <a:t> </a:t>
            </a:r>
          </a:p>
        </p:txBody>
      </p:sp>
      <p:sp>
        <p:nvSpPr>
          <p:cNvPr id="10" name="Minus Sign 9">
            <a:extLst>
              <a:ext uri="{FF2B5EF4-FFF2-40B4-BE49-F238E27FC236}">
                <a16:creationId xmlns:a16="http://schemas.microsoft.com/office/drawing/2014/main" id="{0388DBA0-8B35-0B17-3ABF-7FE1BF0F06FD}"/>
              </a:ext>
            </a:extLst>
          </p:cNvPr>
          <p:cNvSpPr/>
          <p:nvPr/>
        </p:nvSpPr>
        <p:spPr>
          <a:xfrm>
            <a:off x="2627784" y="940515"/>
            <a:ext cx="2577008" cy="196773"/>
          </a:xfrm>
          <a:prstGeom prst="mathMinus">
            <a:avLst/>
          </a:prstGeom>
          <a:solidFill>
            <a:srgbClr val="0A77A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D380D37-360C-FD68-E37C-6C5692564A13}"/>
              </a:ext>
            </a:extLst>
          </p:cNvPr>
          <p:cNvSpPr/>
          <p:nvPr/>
        </p:nvSpPr>
        <p:spPr>
          <a:xfrm>
            <a:off x="7561918" y="181701"/>
            <a:ext cx="1080120" cy="63367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</a:t>
            </a:r>
          </a:p>
          <a:p>
            <a:pPr algn="ctr"/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</a:t>
            </a:r>
          </a:p>
          <a:p>
            <a:pPr algn="ctr"/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B</a:t>
            </a:r>
          </a:p>
          <a:p>
            <a:pPr algn="ctr"/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</a:t>
            </a:r>
          </a:p>
          <a:p>
            <a:pPr algn="ctr"/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</a:t>
            </a:r>
          </a:p>
          <a:p>
            <a:pPr algn="ctr"/>
            <a:endParaRPr lang="en-GB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O</a:t>
            </a:r>
          </a:p>
          <a:p>
            <a:pPr algn="ctr"/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</a:t>
            </a:r>
          </a:p>
          <a:p>
            <a:pPr algn="ctr"/>
            <a:endParaRPr lang="en-GB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</a:t>
            </a:r>
          </a:p>
          <a:p>
            <a:pPr algn="ctr"/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O</a:t>
            </a:r>
          </a:p>
          <a:p>
            <a:pPr algn="ctr"/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N</a:t>
            </a:r>
          </a:p>
          <a:p>
            <a:pPr algn="ctr"/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</a:t>
            </a:r>
          </a:p>
          <a:p>
            <a:pPr algn="ctr"/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</a:t>
            </a:r>
          </a:p>
          <a:p>
            <a:pPr algn="ctr"/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N</a:t>
            </a:r>
          </a:p>
          <a:p>
            <a:pPr algn="ctr"/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</a:t>
            </a:r>
          </a:p>
        </p:txBody>
      </p:sp>
      <p:sp>
        <p:nvSpPr>
          <p:cNvPr id="18" name="Minus Sign 17">
            <a:extLst>
              <a:ext uri="{FF2B5EF4-FFF2-40B4-BE49-F238E27FC236}">
                <a16:creationId xmlns:a16="http://schemas.microsoft.com/office/drawing/2014/main" id="{C4B507C6-76BC-7887-B414-59C00AC8D992}"/>
              </a:ext>
            </a:extLst>
          </p:cNvPr>
          <p:cNvSpPr/>
          <p:nvPr/>
        </p:nvSpPr>
        <p:spPr>
          <a:xfrm>
            <a:off x="2627784" y="4961602"/>
            <a:ext cx="2577008" cy="196773"/>
          </a:xfrm>
          <a:prstGeom prst="mathMinus">
            <a:avLst/>
          </a:prstGeom>
          <a:solidFill>
            <a:srgbClr val="0A77A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Minus Sign 18">
            <a:extLst>
              <a:ext uri="{FF2B5EF4-FFF2-40B4-BE49-F238E27FC236}">
                <a16:creationId xmlns:a16="http://schemas.microsoft.com/office/drawing/2014/main" id="{C14EE828-4511-7D43-F140-D31EA58ADEBC}"/>
              </a:ext>
            </a:extLst>
          </p:cNvPr>
          <p:cNvSpPr/>
          <p:nvPr/>
        </p:nvSpPr>
        <p:spPr>
          <a:xfrm>
            <a:off x="2634672" y="3666506"/>
            <a:ext cx="2577008" cy="196773"/>
          </a:xfrm>
          <a:prstGeom prst="mathMinus">
            <a:avLst/>
          </a:prstGeom>
          <a:solidFill>
            <a:srgbClr val="0A77A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Minus Sign 19">
            <a:extLst>
              <a:ext uri="{FF2B5EF4-FFF2-40B4-BE49-F238E27FC236}">
                <a16:creationId xmlns:a16="http://schemas.microsoft.com/office/drawing/2014/main" id="{1E275406-BD5F-BD9F-63EF-4F12D356DED7}"/>
              </a:ext>
            </a:extLst>
          </p:cNvPr>
          <p:cNvSpPr/>
          <p:nvPr/>
        </p:nvSpPr>
        <p:spPr>
          <a:xfrm>
            <a:off x="2634672" y="2288286"/>
            <a:ext cx="2577008" cy="196773"/>
          </a:xfrm>
          <a:prstGeom prst="mathMinus">
            <a:avLst/>
          </a:prstGeom>
          <a:solidFill>
            <a:srgbClr val="0A77A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Minus Sign 20">
            <a:extLst>
              <a:ext uri="{FF2B5EF4-FFF2-40B4-BE49-F238E27FC236}">
                <a16:creationId xmlns:a16="http://schemas.microsoft.com/office/drawing/2014/main" id="{C415D2F1-5AFC-D36A-5F68-A8F1D7CE830B}"/>
              </a:ext>
            </a:extLst>
          </p:cNvPr>
          <p:cNvSpPr/>
          <p:nvPr/>
        </p:nvSpPr>
        <p:spPr>
          <a:xfrm>
            <a:off x="2634672" y="6210986"/>
            <a:ext cx="2577008" cy="196773"/>
          </a:xfrm>
          <a:prstGeom prst="mathMinus">
            <a:avLst/>
          </a:prstGeom>
          <a:solidFill>
            <a:srgbClr val="0A77A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0725330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26B283-1521-809F-8307-14DE92EED8B2}"/>
              </a:ext>
            </a:extLst>
          </p:cNvPr>
          <p:cNvSpPr/>
          <p:nvPr/>
        </p:nvSpPr>
        <p:spPr>
          <a:xfrm>
            <a:off x="0" y="2060847"/>
            <a:ext cx="467544" cy="2581438"/>
          </a:xfrm>
          <a:prstGeom prst="rect">
            <a:avLst/>
          </a:prstGeom>
          <a:solidFill>
            <a:srgbClr val="0A77A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  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DDD588-CDE9-2F9C-73F4-1181F109A3A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768" y="4935129"/>
            <a:ext cx="1908720" cy="1922871"/>
          </a:xfrm>
          <a:prstGeom prst="rect">
            <a:avLst/>
          </a:prstGeom>
        </p:spPr>
      </p:pic>
      <p:sp>
        <p:nvSpPr>
          <p:cNvPr id="5" name="Minus Sign 4">
            <a:extLst>
              <a:ext uri="{FF2B5EF4-FFF2-40B4-BE49-F238E27FC236}">
                <a16:creationId xmlns:a16="http://schemas.microsoft.com/office/drawing/2014/main" id="{09A48FE9-2671-9A85-DC81-71E187E3CDA9}"/>
              </a:ext>
            </a:extLst>
          </p:cNvPr>
          <p:cNvSpPr/>
          <p:nvPr/>
        </p:nvSpPr>
        <p:spPr>
          <a:xfrm>
            <a:off x="827584" y="2060848"/>
            <a:ext cx="7704856" cy="3096344"/>
          </a:xfrm>
          <a:prstGeom prst="mathMinu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Introduction :</a:t>
            </a:r>
          </a:p>
          <a:p>
            <a:pPr algn="ctr"/>
            <a:endParaRPr lang="en-GB" sz="2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 entrepreneur can be described as person who creates or establishes a business.</a:t>
            </a:r>
            <a:r>
              <a:rPr lang="en-GB" sz="2400" b="0" i="0" dirty="0">
                <a:solidFill>
                  <a:srgbClr val="4D5156"/>
                </a:solidFill>
                <a:effectLst/>
                <a:latin typeface="Google Sans"/>
              </a:rPr>
              <a:t> </a:t>
            </a:r>
            <a:r>
              <a:rPr lang="en-GB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The way entrepreneurship is defined has been changing with time. </a:t>
            </a:r>
            <a:r>
              <a:rPr lang="en-GB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Entrepreneurship</a:t>
            </a:r>
            <a:r>
              <a:rPr lang="en-GB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 is the process of creating and managing a new business.</a:t>
            </a:r>
            <a:endParaRPr lang="en-GB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endParaRPr lang="en-GB" sz="2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endParaRPr lang="en-GB" sz="2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endParaRPr lang="en-GB" sz="2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endParaRPr lang="en-GB" sz="2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0247A4-4888-41AD-E9FC-52C8A8B28976}"/>
              </a:ext>
            </a:extLst>
          </p:cNvPr>
          <p:cNvSpPr/>
          <p:nvPr/>
        </p:nvSpPr>
        <p:spPr>
          <a:xfrm rot="16200000">
            <a:off x="-1076183" y="3244298"/>
            <a:ext cx="2581438" cy="2145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Chapter : 01</a:t>
            </a:r>
          </a:p>
        </p:txBody>
      </p:sp>
    </p:spTree>
    <p:extLst>
      <p:ext uri="{BB962C8B-B14F-4D97-AF65-F5344CB8AC3E}">
        <p14:creationId xmlns:p14="http://schemas.microsoft.com/office/powerpoint/2010/main" val="4155263656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5625462C-6B5F-7210-DCE0-E7B826AED82E}"/>
              </a:ext>
            </a:extLst>
          </p:cNvPr>
          <p:cNvGrpSpPr/>
          <p:nvPr/>
        </p:nvGrpSpPr>
        <p:grpSpPr>
          <a:xfrm>
            <a:off x="431369" y="1772816"/>
            <a:ext cx="8409049" cy="4908106"/>
            <a:chOff x="431369" y="1772816"/>
            <a:chExt cx="8409049" cy="4908106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65643A9-8474-D502-97D5-0F93F3AD27D2}"/>
                </a:ext>
              </a:extLst>
            </p:cNvPr>
            <p:cNvSpPr/>
            <p:nvPr/>
          </p:nvSpPr>
          <p:spPr>
            <a:xfrm>
              <a:off x="6536162" y="4371392"/>
              <a:ext cx="2304256" cy="2232248"/>
            </a:xfrm>
            <a:prstGeom prst="ellipse">
              <a:avLst/>
            </a:prstGeom>
            <a:solidFill>
              <a:srgbClr val="0A77A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200" b="1" dirty="0"/>
                <a:t>Business</a:t>
              </a:r>
            </a:p>
            <a:p>
              <a:pPr algn="ctr"/>
              <a:r>
                <a:rPr lang="en-GB" sz="2200" dirty="0"/>
                <a:t>Growth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6D8671A-FB06-D743-D1C0-E964C0C4C9B3}"/>
                </a:ext>
              </a:extLst>
            </p:cNvPr>
            <p:cNvSpPr/>
            <p:nvPr/>
          </p:nvSpPr>
          <p:spPr>
            <a:xfrm>
              <a:off x="6499989" y="1772816"/>
              <a:ext cx="2304256" cy="2232248"/>
            </a:xfrm>
            <a:prstGeom prst="ellipse">
              <a:avLst/>
            </a:prstGeom>
            <a:solidFill>
              <a:srgbClr val="0A77A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200" b="1" dirty="0"/>
                <a:t>Financing</a:t>
              </a:r>
              <a:r>
                <a:rPr lang="en-GB" sz="2400" dirty="0"/>
                <a:t> </a:t>
              </a:r>
              <a:r>
                <a:rPr lang="en-GB" sz="2200" dirty="0"/>
                <a:t>the</a:t>
              </a:r>
            </a:p>
            <a:p>
              <a:pPr algn="ctr"/>
              <a:r>
                <a:rPr lang="en-GB" sz="2200" dirty="0"/>
                <a:t>Business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4332622-F012-1B65-CACA-DCF5C667820D}"/>
                </a:ext>
              </a:extLst>
            </p:cNvPr>
            <p:cNvSpPr/>
            <p:nvPr/>
          </p:nvSpPr>
          <p:spPr>
            <a:xfrm>
              <a:off x="3416896" y="4293096"/>
              <a:ext cx="2432645" cy="2387826"/>
            </a:xfrm>
            <a:prstGeom prst="ellipse">
              <a:avLst/>
            </a:prstGeom>
            <a:solidFill>
              <a:srgbClr val="0A77A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200" b="1" dirty="0"/>
                <a:t>Business</a:t>
              </a:r>
            </a:p>
            <a:p>
              <a:pPr algn="ctr"/>
              <a:r>
                <a:rPr lang="en-GB" sz="2200" dirty="0"/>
                <a:t>Management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988E97C-B0BB-8306-BCEB-4B1DB6AAE7C1}"/>
                </a:ext>
              </a:extLst>
            </p:cNvPr>
            <p:cNvSpPr/>
            <p:nvPr/>
          </p:nvSpPr>
          <p:spPr>
            <a:xfrm>
              <a:off x="3416896" y="1772816"/>
              <a:ext cx="2304256" cy="2232248"/>
            </a:xfrm>
            <a:prstGeom prst="ellipse">
              <a:avLst/>
            </a:prstGeom>
            <a:solidFill>
              <a:srgbClr val="0A77A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200" b="1" dirty="0"/>
                <a:t>Business</a:t>
              </a:r>
              <a:r>
                <a:rPr lang="en-GB" sz="2400" dirty="0"/>
                <a:t> </a:t>
              </a:r>
              <a:r>
                <a:rPr lang="en-GB" sz="2200" dirty="0"/>
                <a:t>Planning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942A65D-2DBE-8248-4AFE-3B85F09495FC}"/>
                </a:ext>
              </a:extLst>
            </p:cNvPr>
            <p:cNvSpPr/>
            <p:nvPr/>
          </p:nvSpPr>
          <p:spPr>
            <a:xfrm>
              <a:off x="431369" y="4371392"/>
              <a:ext cx="2304256" cy="2232248"/>
            </a:xfrm>
            <a:prstGeom prst="ellipse">
              <a:avLst/>
            </a:prstGeom>
            <a:solidFill>
              <a:srgbClr val="0A77A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200" b="1" dirty="0"/>
                <a:t>Business</a:t>
              </a:r>
              <a:r>
                <a:rPr lang="en-GB" sz="2400" dirty="0"/>
                <a:t> </a:t>
              </a:r>
            </a:p>
            <a:p>
              <a:pPr algn="ctr"/>
              <a:r>
                <a:rPr lang="en-GB" sz="2200" dirty="0"/>
                <a:t>creation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14A6027-9CB2-1966-5BD1-00F418740DA8}"/>
                </a:ext>
              </a:extLst>
            </p:cNvPr>
            <p:cNvSpPr/>
            <p:nvPr/>
          </p:nvSpPr>
          <p:spPr>
            <a:xfrm>
              <a:off x="431369" y="1772816"/>
              <a:ext cx="2304256" cy="2232248"/>
            </a:xfrm>
            <a:prstGeom prst="ellipse">
              <a:avLst/>
            </a:prstGeom>
            <a:solidFill>
              <a:srgbClr val="0A77A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200" b="1" dirty="0"/>
                <a:t>Generate</a:t>
              </a:r>
              <a:r>
                <a:rPr lang="en-GB" sz="2400" dirty="0"/>
                <a:t> </a:t>
              </a:r>
              <a:r>
                <a:rPr lang="en-GB" sz="2200" dirty="0"/>
                <a:t>Idea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823F36D2-575A-E115-3D64-9C27E9A753FD}"/>
              </a:ext>
            </a:extLst>
          </p:cNvPr>
          <p:cNvSpPr/>
          <p:nvPr/>
        </p:nvSpPr>
        <p:spPr>
          <a:xfrm>
            <a:off x="1769062" y="404664"/>
            <a:ext cx="5760640" cy="1080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Process of Entrepreneurship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7308D19-EE21-09A5-3488-9C7FE92608B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9" y="58417"/>
            <a:ext cx="611560" cy="616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415383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26B283-1521-809F-8307-14DE92EED8B2}"/>
              </a:ext>
            </a:extLst>
          </p:cNvPr>
          <p:cNvSpPr/>
          <p:nvPr/>
        </p:nvSpPr>
        <p:spPr>
          <a:xfrm>
            <a:off x="0" y="2060847"/>
            <a:ext cx="467544" cy="2581438"/>
          </a:xfrm>
          <a:prstGeom prst="rect">
            <a:avLst/>
          </a:prstGeom>
          <a:solidFill>
            <a:srgbClr val="0A77A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  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DDD588-CDE9-2F9C-73F4-1181F109A3A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768" y="4935129"/>
            <a:ext cx="1908720" cy="1922871"/>
          </a:xfrm>
          <a:prstGeom prst="rect">
            <a:avLst/>
          </a:prstGeom>
        </p:spPr>
      </p:pic>
      <p:sp>
        <p:nvSpPr>
          <p:cNvPr id="5" name="Minus Sign 4">
            <a:extLst>
              <a:ext uri="{FF2B5EF4-FFF2-40B4-BE49-F238E27FC236}">
                <a16:creationId xmlns:a16="http://schemas.microsoft.com/office/drawing/2014/main" id="{09A48FE9-2671-9A85-DC81-71E187E3CDA9}"/>
              </a:ext>
            </a:extLst>
          </p:cNvPr>
          <p:cNvSpPr/>
          <p:nvPr/>
        </p:nvSpPr>
        <p:spPr>
          <a:xfrm>
            <a:off x="827584" y="1556792"/>
            <a:ext cx="7776864" cy="3600400"/>
          </a:xfrm>
          <a:prstGeom prst="mathMinu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Team Collaboration :</a:t>
            </a:r>
          </a:p>
          <a:p>
            <a:pPr algn="ctr"/>
            <a:endParaRPr lang="en-GB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 team can be defined as a group of people working together. A team that is focused on high performance and specific goals is very important. </a:t>
            </a:r>
            <a:r>
              <a:rPr lang="en-GB" sz="25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Team Leader  </a:t>
            </a:r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plays an important role to manage and lead the team. A great leader has the ability to make idea , planning , strategy and success. </a:t>
            </a:r>
          </a:p>
          <a:p>
            <a:pPr algn="ctr"/>
            <a:endParaRPr lang="en-GB" sz="2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endParaRPr lang="en-GB" sz="2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0247A4-4888-41AD-E9FC-52C8A8B28976}"/>
              </a:ext>
            </a:extLst>
          </p:cNvPr>
          <p:cNvSpPr/>
          <p:nvPr/>
        </p:nvSpPr>
        <p:spPr>
          <a:xfrm rot="16200000">
            <a:off x="-1076183" y="3244298"/>
            <a:ext cx="2581438" cy="2145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Chapter : 02</a:t>
            </a:r>
          </a:p>
        </p:txBody>
      </p:sp>
    </p:spTree>
    <p:extLst>
      <p:ext uri="{BB962C8B-B14F-4D97-AF65-F5344CB8AC3E}">
        <p14:creationId xmlns:p14="http://schemas.microsoft.com/office/powerpoint/2010/main" val="4050891328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EDA28B7B-077D-5107-FDBE-0862DB1A46A7}"/>
              </a:ext>
            </a:extLst>
          </p:cNvPr>
          <p:cNvGrpSpPr/>
          <p:nvPr/>
        </p:nvGrpSpPr>
        <p:grpSpPr>
          <a:xfrm>
            <a:off x="649522" y="1850285"/>
            <a:ext cx="3778461" cy="2142238"/>
            <a:chOff x="262598" y="1790818"/>
            <a:chExt cx="3229282" cy="2142238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B7F0CF8E-D347-10E5-EF14-78F2138D193C}"/>
                </a:ext>
              </a:extLst>
            </p:cNvPr>
            <p:cNvSpPr/>
            <p:nvPr/>
          </p:nvSpPr>
          <p:spPr>
            <a:xfrm>
              <a:off x="262598" y="1790818"/>
              <a:ext cx="2232248" cy="918102"/>
            </a:xfrm>
            <a:prstGeom prst="roundRect">
              <a:avLst/>
            </a:prstGeom>
            <a:solidFill>
              <a:srgbClr val="0A77A2"/>
            </a:solidFill>
            <a:ln>
              <a:solidFill>
                <a:srgbClr val="0A77A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b="1" dirty="0"/>
                <a:t>COLLABORATOR</a:t>
              </a: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58B4A02-AF96-CA5B-26FE-19EF3E7AD385}"/>
                </a:ext>
              </a:extLst>
            </p:cNvPr>
            <p:cNvGrpSpPr/>
            <p:nvPr/>
          </p:nvGrpSpPr>
          <p:grpSpPr>
            <a:xfrm>
              <a:off x="611560" y="2708920"/>
              <a:ext cx="2880320" cy="1224136"/>
              <a:chOff x="683568" y="2708920"/>
              <a:chExt cx="2808312" cy="1152128"/>
            </a:xfrm>
            <a:solidFill>
              <a:srgbClr val="0A77A2"/>
            </a:solidFill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AC49BAD0-B010-C351-8D92-BFE15D75A640}"/>
                  </a:ext>
                </a:extLst>
              </p:cNvPr>
              <p:cNvSpPr/>
              <p:nvPr/>
            </p:nvSpPr>
            <p:spPr>
              <a:xfrm>
                <a:off x="683568" y="2708920"/>
                <a:ext cx="81813" cy="86409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1F4DF5F8-53A3-265F-6193-0232A90CE9FC}"/>
                  </a:ext>
                </a:extLst>
              </p:cNvPr>
              <p:cNvSpPr/>
              <p:nvPr/>
            </p:nvSpPr>
            <p:spPr>
              <a:xfrm rot="5400000">
                <a:off x="1074709" y="3100062"/>
                <a:ext cx="81813" cy="86409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ED15DA19-39A6-A8E3-65B2-B462C27F7BD1}"/>
                  </a:ext>
                </a:extLst>
              </p:cNvPr>
              <p:cNvSpPr/>
              <p:nvPr/>
            </p:nvSpPr>
            <p:spPr>
              <a:xfrm>
                <a:off x="1547664" y="3212976"/>
                <a:ext cx="1944216" cy="648072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Focused on the</a:t>
                </a:r>
              </a:p>
              <a:p>
                <a:pPr algn="ctr"/>
                <a:r>
                  <a:rPr lang="en-GB" b="1" dirty="0"/>
                  <a:t>GOAL</a:t>
                </a:r>
              </a:p>
            </p:txBody>
          </p:sp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9CDF813-2066-C04F-5DBE-8D47910017D2}"/>
              </a:ext>
            </a:extLst>
          </p:cNvPr>
          <p:cNvGrpSpPr/>
          <p:nvPr/>
        </p:nvGrpSpPr>
        <p:grpSpPr>
          <a:xfrm>
            <a:off x="5159969" y="4362800"/>
            <a:ext cx="3778461" cy="2142238"/>
            <a:chOff x="262598" y="1790818"/>
            <a:chExt cx="3229282" cy="2142238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A751A9FD-7989-69A2-741F-A3FF21C15F7C}"/>
                </a:ext>
              </a:extLst>
            </p:cNvPr>
            <p:cNvSpPr/>
            <p:nvPr/>
          </p:nvSpPr>
          <p:spPr>
            <a:xfrm>
              <a:off x="262598" y="1790818"/>
              <a:ext cx="2232248" cy="918102"/>
            </a:xfrm>
            <a:prstGeom prst="roundRect">
              <a:avLst/>
            </a:prstGeom>
            <a:solidFill>
              <a:srgbClr val="0A77A2"/>
            </a:solidFill>
            <a:ln>
              <a:solidFill>
                <a:srgbClr val="0A77A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b="1" dirty="0"/>
                <a:t>CHALLENGER</a:t>
              </a: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2D1198D9-AF58-D6D6-743B-918344668151}"/>
                </a:ext>
              </a:extLst>
            </p:cNvPr>
            <p:cNvGrpSpPr/>
            <p:nvPr/>
          </p:nvGrpSpPr>
          <p:grpSpPr>
            <a:xfrm>
              <a:off x="611560" y="2708920"/>
              <a:ext cx="2880320" cy="1224136"/>
              <a:chOff x="683568" y="2708920"/>
              <a:chExt cx="2808312" cy="1152128"/>
            </a:xfrm>
            <a:solidFill>
              <a:srgbClr val="0A77A2"/>
            </a:solidFill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877BF101-5C9A-32ED-784D-954ADBB7F501}"/>
                  </a:ext>
                </a:extLst>
              </p:cNvPr>
              <p:cNvSpPr/>
              <p:nvPr/>
            </p:nvSpPr>
            <p:spPr>
              <a:xfrm>
                <a:off x="683568" y="2708920"/>
                <a:ext cx="81813" cy="86409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D8871D6C-7535-B66B-88A3-E78AF074B310}"/>
                  </a:ext>
                </a:extLst>
              </p:cNvPr>
              <p:cNvSpPr/>
              <p:nvPr/>
            </p:nvSpPr>
            <p:spPr>
              <a:xfrm rot="5400000">
                <a:off x="1074709" y="3100062"/>
                <a:ext cx="81813" cy="86409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2C731518-30F6-DF9F-3401-0D0F5D6331D4}"/>
                  </a:ext>
                </a:extLst>
              </p:cNvPr>
              <p:cNvSpPr/>
              <p:nvPr/>
            </p:nvSpPr>
            <p:spPr>
              <a:xfrm>
                <a:off x="1547664" y="3212976"/>
                <a:ext cx="1944216" cy="648072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Focused on the</a:t>
                </a:r>
              </a:p>
              <a:p>
                <a:pPr algn="ctr"/>
                <a:r>
                  <a:rPr lang="en-GB" b="1" dirty="0"/>
                  <a:t>Questions</a:t>
                </a:r>
              </a:p>
            </p:txBody>
          </p: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85D7E05-36EF-9C0E-F3F2-DD1AD5ADC08F}"/>
              </a:ext>
            </a:extLst>
          </p:cNvPr>
          <p:cNvGrpSpPr/>
          <p:nvPr/>
        </p:nvGrpSpPr>
        <p:grpSpPr>
          <a:xfrm>
            <a:off x="5159969" y="1852468"/>
            <a:ext cx="3778461" cy="2142238"/>
            <a:chOff x="262598" y="1790818"/>
            <a:chExt cx="3229282" cy="2142238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EEA286F-B895-344E-1D11-B6FF60DFCA9F}"/>
                </a:ext>
              </a:extLst>
            </p:cNvPr>
            <p:cNvSpPr/>
            <p:nvPr/>
          </p:nvSpPr>
          <p:spPr>
            <a:xfrm>
              <a:off x="262598" y="1790818"/>
              <a:ext cx="2232248" cy="918102"/>
            </a:xfrm>
            <a:prstGeom prst="roundRect">
              <a:avLst/>
            </a:prstGeom>
            <a:solidFill>
              <a:srgbClr val="0A77A2"/>
            </a:solidFill>
            <a:ln>
              <a:solidFill>
                <a:srgbClr val="0A77A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b="1" dirty="0"/>
                <a:t>CONTRIBUTOR</a:t>
              </a: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BCA9C1B0-3123-425A-2A44-7A32376A90DE}"/>
                </a:ext>
              </a:extLst>
            </p:cNvPr>
            <p:cNvGrpSpPr/>
            <p:nvPr/>
          </p:nvGrpSpPr>
          <p:grpSpPr>
            <a:xfrm>
              <a:off x="611560" y="2708920"/>
              <a:ext cx="2880320" cy="1224136"/>
              <a:chOff x="683568" y="2708920"/>
              <a:chExt cx="2808312" cy="1152128"/>
            </a:xfrm>
            <a:solidFill>
              <a:srgbClr val="0A77A2"/>
            </a:solidFill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BC796560-5C7C-7681-43DE-4D6109922331}"/>
                  </a:ext>
                </a:extLst>
              </p:cNvPr>
              <p:cNvSpPr/>
              <p:nvPr/>
            </p:nvSpPr>
            <p:spPr>
              <a:xfrm>
                <a:off x="683568" y="2708920"/>
                <a:ext cx="81813" cy="86409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21010A8-97EB-3E8E-7BB1-A7A4978E9ED8}"/>
                  </a:ext>
                </a:extLst>
              </p:cNvPr>
              <p:cNvSpPr/>
              <p:nvPr/>
            </p:nvSpPr>
            <p:spPr>
              <a:xfrm rot="5400000">
                <a:off x="1074709" y="3100062"/>
                <a:ext cx="81813" cy="86409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09DF732A-52EA-A1B1-9EB4-B124595C770D}"/>
                  </a:ext>
                </a:extLst>
              </p:cNvPr>
              <p:cNvSpPr/>
              <p:nvPr/>
            </p:nvSpPr>
            <p:spPr>
              <a:xfrm>
                <a:off x="1547664" y="3212976"/>
                <a:ext cx="1944216" cy="648072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Focused on the</a:t>
                </a:r>
              </a:p>
              <a:p>
                <a:pPr algn="ctr"/>
                <a:r>
                  <a:rPr lang="en-GB" b="1" dirty="0"/>
                  <a:t>TASK</a:t>
                </a:r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ECDB023-317F-1619-5760-B6A2C26B99B2}"/>
              </a:ext>
            </a:extLst>
          </p:cNvPr>
          <p:cNvGrpSpPr/>
          <p:nvPr/>
        </p:nvGrpSpPr>
        <p:grpSpPr>
          <a:xfrm>
            <a:off x="649523" y="4362800"/>
            <a:ext cx="3778461" cy="2142238"/>
            <a:chOff x="262598" y="1790818"/>
            <a:chExt cx="3229282" cy="2142238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78E3D5FB-1AEC-63CC-D669-F90CA54D5043}"/>
                </a:ext>
              </a:extLst>
            </p:cNvPr>
            <p:cNvSpPr/>
            <p:nvPr/>
          </p:nvSpPr>
          <p:spPr>
            <a:xfrm>
              <a:off x="262598" y="1790818"/>
              <a:ext cx="2232248" cy="918102"/>
            </a:xfrm>
            <a:prstGeom prst="roundRect">
              <a:avLst/>
            </a:prstGeom>
            <a:solidFill>
              <a:srgbClr val="0A77A2"/>
            </a:solidFill>
            <a:ln>
              <a:solidFill>
                <a:srgbClr val="0A77A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b="1" dirty="0"/>
                <a:t>COMMUNICATOR</a:t>
              </a:r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4C30758B-4D54-B323-78C6-1EB0214C2123}"/>
                </a:ext>
              </a:extLst>
            </p:cNvPr>
            <p:cNvGrpSpPr/>
            <p:nvPr/>
          </p:nvGrpSpPr>
          <p:grpSpPr>
            <a:xfrm>
              <a:off x="611560" y="2708920"/>
              <a:ext cx="2880320" cy="1224136"/>
              <a:chOff x="683568" y="2708920"/>
              <a:chExt cx="2808312" cy="1152128"/>
            </a:xfrm>
            <a:solidFill>
              <a:srgbClr val="0A77A2"/>
            </a:solidFill>
          </p:grpSpPr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69E1C34F-A0A9-8F7E-8E31-8FC17C90BFEE}"/>
                  </a:ext>
                </a:extLst>
              </p:cNvPr>
              <p:cNvSpPr/>
              <p:nvPr/>
            </p:nvSpPr>
            <p:spPr>
              <a:xfrm>
                <a:off x="683568" y="2708920"/>
                <a:ext cx="81813" cy="86409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4AF4826D-FEEB-2F0C-909E-557CE4F6A54E}"/>
                  </a:ext>
                </a:extLst>
              </p:cNvPr>
              <p:cNvSpPr/>
              <p:nvPr/>
            </p:nvSpPr>
            <p:spPr>
              <a:xfrm rot="5400000">
                <a:off x="1074709" y="3100062"/>
                <a:ext cx="81813" cy="86409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7A85796D-5779-BCB9-6E7A-686938A0A223}"/>
                  </a:ext>
                </a:extLst>
              </p:cNvPr>
              <p:cNvSpPr/>
              <p:nvPr/>
            </p:nvSpPr>
            <p:spPr>
              <a:xfrm>
                <a:off x="1547664" y="3212976"/>
                <a:ext cx="1944216" cy="648072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Focused on the </a:t>
                </a:r>
              </a:p>
              <a:p>
                <a:pPr algn="ctr"/>
                <a:r>
                  <a:rPr lang="en-GB" b="1" dirty="0"/>
                  <a:t>PROCESS</a:t>
                </a:r>
              </a:p>
            </p:txBody>
          </p:sp>
        </p:grp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15DDEE86-1712-2771-17EF-852D70CA8688}"/>
              </a:ext>
            </a:extLst>
          </p:cNvPr>
          <p:cNvSpPr/>
          <p:nvPr/>
        </p:nvSpPr>
        <p:spPr>
          <a:xfrm>
            <a:off x="1259632" y="502708"/>
            <a:ext cx="6912768" cy="7693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Types of Team Members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89990DB3-396F-3780-2905-54F9707772D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9" y="58417"/>
            <a:ext cx="611560" cy="616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739969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26B283-1521-809F-8307-14DE92EED8B2}"/>
              </a:ext>
            </a:extLst>
          </p:cNvPr>
          <p:cNvSpPr/>
          <p:nvPr/>
        </p:nvSpPr>
        <p:spPr>
          <a:xfrm>
            <a:off x="0" y="2060847"/>
            <a:ext cx="467544" cy="2581438"/>
          </a:xfrm>
          <a:prstGeom prst="rect">
            <a:avLst/>
          </a:prstGeom>
          <a:solidFill>
            <a:srgbClr val="0A77A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  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DDD588-CDE9-2F9C-73F4-1181F109A3A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768" y="4935129"/>
            <a:ext cx="1908720" cy="1922871"/>
          </a:xfrm>
          <a:prstGeom prst="rect">
            <a:avLst/>
          </a:prstGeom>
        </p:spPr>
      </p:pic>
      <p:sp>
        <p:nvSpPr>
          <p:cNvPr id="5" name="Minus Sign 4">
            <a:extLst>
              <a:ext uri="{FF2B5EF4-FFF2-40B4-BE49-F238E27FC236}">
                <a16:creationId xmlns:a16="http://schemas.microsoft.com/office/drawing/2014/main" id="{09A48FE9-2671-9A85-DC81-71E187E3CDA9}"/>
              </a:ext>
            </a:extLst>
          </p:cNvPr>
          <p:cNvSpPr/>
          <p:nvPr/>
        </p:nvSpPr>
        <p:spPr>
          <a:xfrm>
            <a:off x="827584" y="1556792"/>
            <a:ext cx="7776864" cy="3600400"/>
          </a:xfrm>
          <a:prstGeom prst="mathMinu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Digital Transformation :</a:t>
            </a:r>
          </a:p>
          <a:p>
            <a:pPr algn="ctr"/>
            <a:endParaRPr lang="en-GB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Digital transformation is the process of using digital technology to upgrade and improve all areas of business. </a:t>
            </a:r>
            <a:r>
              <a:rPr lang="en-GB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 example </a:t>
            </a:r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migrating from bank tellers to Automated Teller Machines (ATM). Some of the commonly used technologies are Internet, Artificial Intelligence(AI), 3D printing and more. </a:t>
            </a:r>
            <a:endParaRPr lang="en-GB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endParaRPr lang="en-GB" sz="2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0247A4-4888-41AD-E9FC-52C8A8B28976}"/>
              </a:ext>
            </a:extLst>
          </p:cNvPr>
          <p:cNvSpPr/>
          <p:nvPr/>
        </p:nvSpPr>
        <p:spPr>
          <a:xfrm rot="16200000">
            <a:off x="-1076183" y="3244298"/>
            <a:ext cx="2581438" cy="2145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Chapter : 03</a:t>
            </a:r>
          </a:p>
        </p:txBody>
      </p:sp>
    </p:spTree>
    <p:extLst>
      <p:ext uri="{BB962C8B-B14F-4D97-AF65-F5344CB8AC3E}">
        <p14:creationId xmlns:p14="http://schemas.microsoft.com/office/powerpoint/2010/main" val="2937444769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26B283-1521-809F-8307-14DE92EED8B2}"/>
              </a:ext>
            </a:extLst>
          </p:cNvPr>
          <p:cNvSpPr/>
          <p:nvPr/>
        </p:nvSpPr>
        <p:spPr>
          <a:xfrm>
            <a:off x="0" y="2060847"/>
            <a:ext cx="467544" cy="2581438"/>
          </a:xfrm>
          <a:prstGeom prst="rect">
            <a:avLst/>
          </a:prstGeom>
          <a:solidFill>
            <a:srgbClr val="0A77A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  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DDD588-CDE9-2F9C-73F4-1181F109A3A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768" y="4935129"/>
            <a:ext cx="1908720" cy="1922871"/>
          </a:xfrm>
          <a:prstGeom prst="rect">
            <a:avLst/>
          </a:prstGeom>
        </p:spPr>
      </p:pic>
      <p:sp>
        <p:nvSpPr>
          <p:cNvPr id="5" name="Minus Sign 4">
            <a:extLst>
              <a:ext uri="{FF2B5EF4-FFF2-40B4-BE49-F238E27FC236}">
                <a16:creationId xmlns:a16="http://schemas.microsoft.com/office/drawing/2014/main" id="{09A48FE9-2671-9A85-DC81-71E187E3CDA9}"/>
              </a:ext>
            </a:extLst>
          </p:cNvPr>
          <p:cNvSpPr/>
          <p:nvPr/>
        </p:nvSpPr>
        <p:spPr>
          <a:xfrm>
            <a:off x="899592" y="1124744"/>
            <a:ext cx="7776864" cy="3600400"/>
          </a:xfrm>
          <a:prstGeom prst="mathMinu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Social Media :</a:t>
            </a:r>
          </a:p>
          <a:p>
            <a:pPr algn="ctr"/>
            <a:endParaRPr lang="en-GB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Communication that is based  on digital technology such as internet is known as </a:t>
            </a:r>
            <a:r>
              <a:rPr lang="en-GB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Social Media</a:t>
            </a:r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It plays an powerful and important role in today’s society and it is a key to communicate to the world. It also helps to promote your business online such as Instagram , Facebook and more 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0247A4-4888-41AD-E9FC-52C8A8B28976}"/>
              </a:ext>
            </a:extLst>
          </p:cNvPr>
          <p:cNvSpPr/>
          <p:nvPr/>
        </p:nvSpPr>
        <p:spPr>
          <a:xfrm rot="16200000">
            <a:off x="-1076183" y="3244298"/>
            <a:ext cx="2581438" cy="2145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Chapter : 04</a:t>
            </a:r>
          </a:p>
        </p:txBody>
      </p:sp>
    </p:spTree>
    <p:extLst>
      <p:ext uri="{BB962C8B-B14F-4D97-AF65-F5344CB8AC3E}">
        <p14:creationId xmlns:p14="http://schemas.microsoft.com/office/powerpoint/2010/main" val="1026699950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26B283-1521-809F-8307-14DE92EED8B2}"/>
              </a:ext>
            </a:extLst>
          </p:cNvPr>
          <p:cNvSpPr/>
          <p:nvPr/>
        </p:nvSpPr>
        <p:spPr>
          <a:xfrm>
            <a:off x="0" y="2060847"/>
            <a:ext cx="467544" cy="2581438"/>
          </a:xfrm>
          <a:prstGeom prst="rect">
            <a:avLst/>
          </a:prstGeom>
          <a:solidFill>
            <a:srgbClr val="0A77A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  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DDD588-CDE9-2F9C-73F4-1181F109A3A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768" y="4935129"/>
            <a:ext cx="1908720" cy="1922871"/>
          </a:xfrm>
          <a:prstGeom prst="rect">
            <a:avLst/>
          </a:prstGeom>
        </p:spPr>
      </p:pic>
      <p:sp>
        <p:nvSpPr>
          <p:cNvPr id="5" name="Minus Sign 4">
            <a:extLst>
              <a:ext uri="{FF2B5EF4-FFF2-40B4-BE49-F238E27FC236}">
                <a16:creationId xmlns:a16="http://schemas.microsoft.com/office/drawing/2014/main" id="{09A48FE9-2671-9A85-DC81-71E187E3CDA9}"/>
              </a:ext>
            </a:extLst>
          </p:cNvPr>
          <p:cNvSpPr/>
          <p:nvPr/>
        </p:nvSpPr>
        <p:spPr>
          <a:xfrm>
            <a:off x="827584" y="1041885"/>
            <a:ext cx="7776864" cy="3600400"/>
          </a:xfrm>
          <a:prstGeom prst="mathMinu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Foundations of Freelancing :</a:t>
            </a:r>
          </a:p>
          <a:p>
            <a:pPr algn="ctr"/>
            <a:endParaRPr lang="en-GB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Contract-based self employment that involves short term and long term work projects, being completed from home , is called</a:t>
            </a:r>
            <a:r>
              <a:rPr lang="en-GB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Freelancing</a:t>
            </a:r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A successful freelancer is </a:t>
            </a:r>
          </a:p>
          <a:p>
            <a:pPr algn="ctr"/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responsible, hard-working, has goals and has good communication skills. Freelancing is the future of the work industry.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0247A4-4888-41AD-E9FC-52C8A8B28976}"/>
              </a:ext>
            </a:extLst>
          </p:cNvPr>
          <p:cNvSpPr/>
          <p:nvPr/>
        </p:nvSpPr>
        <p:spPr>
          <a:xfrm rot="16200000">
            <a:off x="-1076183" y="3244298"/>
            <a:ext cx="2581438" cy="2145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Chapter : 05</a:t>
            </a:r>
          </a:p>
        </p:txBody>
      </p:sp>
    </p:spTree>
    <p:extLst>
      <p:ext uri="{BB962C8B-B14F-4D97-AF65-F5344CB8AC3E}">
        <p14:creationId xmlns:p14="http://schemas.microsoft.com/office/powerpoint/2010/main" val="4157997511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Theme70">
  <a:themeElements>
    <a:clrScheme name="Theme7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70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7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361</Words>
  <Application>Microsoft Office PowerPoint</Application>
  <PresentationFormat>On-screen Show (4:3)</PresentationFormat>
  <Paragraphs>87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Calibri</vt:lpstr>
      <vt:lpstr>Google Sans</vt:lpstr>
      <vt:lpstr>Theme70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 Presentation</dc:title>
  <dc:subject/>
  <dc:creator>Unknown Creator</dc:creator>
  <cp:keywords/>
  <dc:description/>
  <cp:lastModifiedBy>DELL</cp:lastModifiedBy>
  <cp:revision>1</cp:revision>
  <dcterms:created xsi:type="dcterms:W3CDTF">2023-12-16T15:14:22Z</dcterms:created>
  <dcterms:modified xsi:type="dcterms:W3CDTF">2023-12-16T18:40:49Z</dcterms:modified>
  <cp:category/>
</cp:coreProperties>
</file>